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58" r:id="rId5"/>
    <p:sldId id="259" r:id="rId6"/>
    <p:sldId id="262" r:id="rId7"/>
    <p:sldId id="263" r:id="rId8"/>
    <p:sldId id="264" r:id="rId9"/>
    <p:sldId id="266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33CC33"/>
    <a:srgbClr val="00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4EC5F-9E75-402D-9435-00015A64FAE8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94700-E2E6-4788-8899-70ADB25CA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71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4700-E2E6-4788-8899-70ADB25CA80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504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4700-E2E6-4788-8899-70ADB25CA80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24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4700-E2E6-4788-8899-70ADB25CA80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968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4700-E2E6-4788-8899-70ADB25CA80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968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4700-E2E6-4788-8899-70ADB25CA80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968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4700-E2E6-4788-8899-70ADB25CA80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968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4700-E2E6-4788-8899-70ADB25CA80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968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4700-E2E6-4788-8899-70ADB25CA80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184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4700-E2E6-4788-8899-70ADB25CA80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968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4700-E2E6-4788-8899-70ADB25CA80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968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4700-E2E6-4788-8899-70ADB25CA80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968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ruit_00211111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741487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ruit_0021111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644900"/>
            <a:ext cx="2987675" cy="247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186C11-8A61-4222-8411-3740BB3D420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95288" y="549275"/>
            <a:ext cx="8353425" cy="5688013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0413" y="2130425"/>
            <a:ext cx="7772400" cy="1470025"/>
          </a:xfrm>
        </p:spPr>
        <p:txBody>
          <a:bodyPr/>
          <a:lstStyle>
            <a:lvl1pPr algn="ctr">
              <a:defRPr sz="4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933825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E527-587B-4688-9352-26EF7AE10A6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17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D8ADD1-5F65-43DD-9F76-CD7C0B1D5FF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78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88030-A35F-4E9E-8E08-223540B5305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46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3342F-1190-4304-9E36-236B4A0A934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37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B1C4-9D24-48CE-87A9-544452E3C0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16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2951F-34AD-4A8F-88B7-7035842010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230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C742E7-11C8-4ABB-A670-485C4EF71EC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871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66F9E-9666-4FAB-8A05-E6C3890BC65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42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A6F01-C4B9-4682-AECD-6156989B848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69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ABCCE-BB45-4FA0-8168-4A2145DA449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785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Fruit_002111111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1163"/>
            <a:ext cx="1741488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ruit_00211111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950" y="0"/>
            <a:ext cx="2178050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395288" y="1557338"/>
            <a:ext cx="8353425" cy="4679950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98D6DD-9126-491B-96ED-AE07CC5483A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99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9933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9933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9933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9933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9933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9933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9933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9933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Коммуникативные технологии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Практические задания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 8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ru-RU" sz="2400" b="0" dirty="0" smtClean="0">
                <a:solidFill>
                  <a:schemeClr val="tx1"/>
                </a:solidFill>
              </a:rPr>
              <a:t>Проведите </a:t>
            </a:r>
            <a:r>
              <a:rPr lang="ru-RU" sz="2400" b="0" dirty="0">
                <a:solidFill>
                  <a:schemeClr val="tx1"/>
                </a:solidFill>
              </a:rPr>
              <a:t>коммуникационный анализ </a:t>
            </a:r>
            <a:r>
              <a:rPr lang="en-US" sz="2400" b="0" dirty="0" smtClean="0">
                <a:solidFill>
                  <a:schemeClr val="tx1"/>
                </a:solidFill>
              </a:rPr>
              <a:t/>
            </a:r>
            <a:br>
              <a:rPr lang="en-US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рекламной </a:t>
            </a:r>
            <a:r>
              <a:rPr lang="ru-RU" sz="2400" b="0" dirty="0">
                <a:solidFill>
                  <a:schemeClr val="tx1"/>
                </a:solidFill>
              </a:rPr>
              <a:t>кампании</a:t>
            </a:r>
            <a:r>
              <a:rPr lang="ru-RU" sz="2400" b="0" dirty="0" smtClean="0">
                <a:solidFill>
                  <a:schemeClr val="tx1"/>
                </a:solidFill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7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382726"/>
              </p:ext>
            </p:extLst>
          </p:nvPr>
        </p:nvGraphicFramePr>
        <p:xfrm>
          <a:off x="467544" y="1628800"/>
          <a:ext cx="8280920" cy="488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6609"/>
                <a:gridCol w="3548965"/>
                <a:gridCol w="31053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Вариант</a:t>
                      </a:r>
                      <a:endParaRPr lang="ru-RU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Кампания 1</a:t>
                      </a:r>
                      <a:endParaRPr lang="ru-RU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Кампания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2</a:t>
                      </a:r>
                      <a:endParaRPr lang="ru-RU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Кока-Кола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Mercedes-Benz</a:t>
                      </a:r>
                      <a:endParaRPr lang="en-US" sz="1800" b="0" i="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Сыр</a:t>
                      </a:r>
                      <a:r>
                        <a:rPr lang="ru-RU" baseline="0" dirty="0" smtClean="0"/>
                        <a:t> «Президент»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Volkswagen</a:t>
                      </a:r>
                      <a:endParaRPr lang="en-US" sz="1800" b="0" i="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Сок «Моя семья»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ТЦ Эльдорадо</a:t>
                      </a:r>
                      <a:endParaRPr lang="ru-RU" b="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Сок «Добрый»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ТЦ Детский мир</a:t>
                      </a:r>
                      <a:endParaRPr lang="ru-RU" b="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Молочные</a:t>
                      </a:r>
                      <a:r>
                        <a:rPr lang="ru-RU" baseline="0" dirty="0" smtClean="0"/>
                        <a:t> продукты </a:t>
                      </a:r>
                      <a:r>
                        <a:rPr lang="ru-RU" dirty="0" smtClean="0"/>
                        <a:t>«Домик в деревне»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Skoda</a:t>
                      </a:r>
                    </a:p>
                    <a:p>
                      <a:endParaRPr lang="ru-RU" b="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Сникерс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r>
                        <a:rPr lang="en-US" dirty="0" smtClean="0"/>
                        <a:t>&amp;</a:t>
                      </a:r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Стиральный порошок МИФ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Пиво «Охота»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Стиральный порошок Лоск</a:t>
                      </a:r>
                      <a:endParaRPr lang="en-US" sz="1800" b="0" i="0" u="non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Пиво «Арсенальное»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Hyundai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Активия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Mazda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257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 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dirty="0"/>
              <a:t>Подготовьте короткую </a:t>
            </a:r>
            <a:r>
              <a:rPr lang="ru-RU" sz="2800" dirty="0" smtClean="0"/>
              <a:t>(10 минут) </a:t>
            </a:r>
            <a:r>
              <a:rPr lang="ru-RU" sz="2800" dirty="0"/>
              <a:t>информативную </a:t>
            </a:r>
            <a:r>
              <a:rPr lang="ru-RU" sz="2800" dirty="0" smtClean="0"/>
              <a:t>презентацию на тему вашего научного исследования. </a:t>
            </a:r>
            <a:r>
              <a:rPr lang="ru-RU" sz="2800" dirty="0"/>
              <a:t>В конце выступления отведите </a:t>
            </a:r>
            <a:r>
              <a:rPr lang="ru-RU" sz="2800" dirty="0" smtClean="0"/>
              <a:t>пять минут </a:t>
            </a:r>
            <a:r>
              <a:rPr lang="ru-RU" sz="2800" dirty="0"/>
              <a:t>на вопросы и ответы. Заранее подготовьте свои ответы </a:t>
            </a:r>
            <a:r>
              <a:rPr lang="ru-RU" sz="2800" dirty="0" smtClean="0"/>
              <a:t>на предполагаемые </a:t>
            </a:r>
            <a:r>
              <a:rPr lang="ru-RU" sz="2800" dirty="0"/>
              <a:t>вопросы. Подберите подходящие вспомогательные аудио- и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/>
              <a:t>видео-средства и подготовьте необходимые материалы. Составьте </a:t>
            </a:r>
            <a:r>
              <a:rPr lang="ru-RU" sz="2800" dirty="0" smtClean="0"/>
              <a:t>и распространите </a:t>
            </a:r>
            <a:r>
              <a:rPr lang="ru-RU" sz="2800" dirty="0"/>
              <a:t>короткий доклад в форме тезисов.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490744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/>
              <a:t>Понаблюдайте за руководителями фирм и </a:t>
            </a:r>
            <a:r>
              <a:rPr lang="ru-RU" sz="2800" dirty="0" smtClean="0"/>
              <a:t>предприятий, политиками </a:t>
            </a:r>
            <a:r>
              <a:rPr lang="ru-RU" sz="2800" dirty="0"/>
              <a:t>и общественными деятелями, детьми и родителями</a:t>
            </a:r>
            <a:r>
              <a:rPr lang="ru-RU" sz="2800" dirty="0" smtClean="0"/>
              <a:t>, группы подростков – Каким образом </a:t>
            </a:r>
            <a:r>
              <a:rPr lang="ru-RU" sz="2800" dirty="0"/>
              <a:t>они общаются? </a:t>
            </a:r>
            <a:r>
              <a:rPr lang="ru-RU" sz="2800" dirty="0" smtClean="0"/>
              <a:t>Какие </a:t>
            </a:r>
            <a:r>
              <a:rPr lang="ru-RU" sz="2800" dirty="0"/>
              <a:t>элементы коммуникации</a:t>
            </a:r>
            <a:r>
              <a:rPr lang="ru-RU" sz="2800" dirty="0" smtClean="0"/>
              <a:t>, </a:t>
            </a:r>
            <a:r>
              <a:rPr lang="ru-RU" sz="2800" dirty="0"/>
              <a:t>Вам удалось узнать</a:t>
            </a:r>
            <a:r>
              <a:rPr lang="ru-RU" sz="2800" dirty="0" smtClean="0"/>
              <a:t>? Какие формы коммуникации они используют? Какие виды коммуникаций Вы можете выделить?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85918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r>
              <a:rPr lang="ru-RU" dirty="0" smtClean="0"/>
              <a:t>№ 2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971534"/>
              </p:ext>
            </p:extLst>
          </p:nvPr>
        </p:nvGraphicFramePr>
        <p:xfrm>
          <a:off x="457200" y="1600200"/>
          <a:ext cx="8229601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488"/>
                <a:gridCol w="3184438"/>
                <a:gridCol w="37386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Вариант</a:t>
                      </a:r>
                      <a:endParaRPr lang="ru-RU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Коммуникант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№ 1</a:t>
                      </a:r>
                      <a:endParaRPr lang="ru-RU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Коммуникант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№ 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Президент РФ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Ребенок дошкольного</a:t>
                      </a:r>
                      <a:r>
                        <a:rPr lang="ru-RU" baseline="0" dirty="0" smtClean="0"/>
                        <a:t> возраста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Президент США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Ребенок младшего школьного возраста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Михаил Прохоров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Студент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Владимир Жириновский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Мама (папа) -</a:t>
                      </a:r>
                      <a:r>
                        <a:rPr lang="ru-RU" baseline="0" dirty="0" smtClean="0"/>
                        <a:t> родители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Алексей Навальный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Бабушка (дедушка)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Владимир Ленин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Преподаватель вуза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Иосиф Сталин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Адольф Гитлер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Воспитатель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Валентина Матвиенко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Врач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Марк </a:t>
                      </a:r>
                      <a:r>
                        <a:rPr lang="ru-RU" dirty="0" err="1" smtClean="0"/>
                        <a:t>Цукерберг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Продавец-консультант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1370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 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Подготовьте </a:t>
            </a:r>
            <a:r>
              <a:rPr lang="ru-RU" sz="2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самопрезентацию</a:t>
            </a:r>
            <a:r>
              <a:rPr lang="ru-RU" sz="2600" dirty="0"/>
              <a:t>. </a:t>
            </a:r>
            <a:endParaRPr lang="ru-RU" sz="26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600" b="1" dirty="0" smtClean="0"/>
              <a:t>Основная </a:t>
            </a:r>
            <a:r>
              <a:rPr lang="ru-RU" sz="2600" b="1" dirty="0"/>
              <a:t>задача </a:t>
            </a:r>
            <a:r>
              <a:rPr lang="ru-RU" sz="2600" dirty="0"/>
              <a:t>– </a:t>
            </a:r>
            <a:r>
              <a:rPr lang="ru-RU" sz="2600" dirty="0" smtClean="0"/>
              <a:t>наилучшим образом </a:t>
            </a:r>
            <a:r>
              <a:rPr lang="ru-RU" sz="2600" dirty="0"/>
              <a:t>показать свои профессионально важные деловые и </a:t>
            </a:r>
            <a:r>
              <a:rPr lang="ru-RU" sz="2600" dirty="0" smtClean="0"/>
              <a:t>личные качества</a:t>
            </a:r>
            <a:r>
              <a:rPr lang="ru-RU" sz="2600" dirty="0"/>
              <a:t>: </a:t>
            </a:r>
            <a:endParaRPr lang="ru-RU" sz="2600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профессиональные </a:t>
            </a:r>
            <a:r>
              <a:rPr lang="ru-RU" sz="2600" dirty="0"/>
              <a:t>знания и опыт </a:t>
            </a:r>
            <a:r>
              <a:rPr lang="ru-RU" sz="2600" dirty="0" smtClean="0"/>
              <a:t>работы;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/>
              <a:t>с</a:t>
            </a:r>
            <a:r>
              <a:rPr lang="ru-RU" sz="2600" dirty="0" smtClean="0"/>
              <a:t>тепень заинтересованности </a:t>
            </a:r>
            <a:r>
              <a:rPr lang="ru-RU" sz="2600" dirty="0"/>
              <a:t>в данной работе</a:t>
            </a:r>
            <a:r>
              <a:rPr lang="ru-RU" sz="2600" dirty="0" smtClean="0"/>
              <a:t>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целеустремленность </a:t>
            </a:r>
            <a:r>
              <a:rPr lang="ru-RU" sz="2600" dirty="0"/>
              <a:t>и </a:t>
            </a:r>
            <a:r>
              <a:rPr lang="ru-RU" sz="2600" dirty="0" smtClean="0"/>
              <a:t>готовность работать </a:t>
            </a:r>
            <a:r>
              <a:rPr lang="ru-RU" sz="2600" dirty="0"/>
              <a:t>с максимальной отдачей; </a:t>
            </a:r>
            <a:endParaRPr lang="ru-RU" sz="2600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степень </a:t>
            </a:r>
            <a:r>
              <a:rPr lang="ru-RU" sz="2600" dirty="0"/>
              <a:t>самостоятельности в </a:t>
            </a:r>
            <a:r>
              <a:rPr lang="ru-RU" sz="2600" dirty="0" smtClean="0"/>
              <a:t>принятии решений </a:t>
            </a:r>
            <a:r>
              <a:rPr lang="ru-RU" sz="2600" dirty="0"/>
              <a:t>и ответственность за результаты своей работы; </a:t>
            </a:r>
            <a:endParaRPr lang="ru-RU" sz="2600" dirty="0" smtClean="0"/>
          </a:p>
        </p:txBody>
      </p:sp>
    </p:spTree>
    <p:extLst>
      <p:ext uri="{BB962C8B-B14F-4D97-AF65-F5344CB8AC3E}">
        <p14:creationId xmlns:p14="http://schemas.microsoft.com/office/powerpoint/2010/main" val="4028889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 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/>
              <a:t>с</a:t>
            </a:r>
            <a:r>
              <a:rPr lang="ru-RU" sz="2600" dirty="0" smtClean="0"/>
              <a:t>пособность руководить </a:t>
            </a:r>
            <a:r>
              <a:rPr lang="ru-RU" sz="2600" dirty="0"/>
              <a:t>и готовность подчиняться; </a:t>
            </a:r>
            <a:endParaRPr lang="ru-RU" sz="2600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способность </a:t>
            </a:r>
            <a:r>
              <a:rPr lang="ru-RU" sz="2600" dirty="0"/>
              <a:t>творчески подходить </a:t>
            </a:r>
            <a:r>
              <a:rPr lang="ru-RU" sz="2600" dirty="0" smtClean="0"/>
              <a:t>к решению проблем;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степень </a:t>
            </a:r>
            <a:r>
              <a:rPr lang="ru-RU" sz="2600" dirty="0"/>
              <a:t>самокритичности и объективность оценок</a:t>
            </a:r>
            <a:r>
              <a:rPr lang="ru-RU" sz="2600" dirty="0" smtClean="0"/>
              <a:t>; 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умение </a:t>
            </a:r>
            <a:r>
              <a:rPr lang="ru-RU" sz="2600" dirty="0"/>
              <a:t>хорошо говорить и слушать; </a:t>
            </a:r>
            <a:endParaRPr lang="ru-RU" sz="2600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внешность </a:t>
            </a:r>
            <a:r>
              <a:rPr lang="ru-RU" sz="2600" dirty="0"/>
              <a:t>и манера поведения</a:t>
            </a:r>
            <a:r>
              <a:rPr lang="ru-RU" sz="2600" dirty="0" smtClean="0"/>
              <a:t>; 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честность </a:t>
            </a:r>
            <a:r>
              <a:rPr lang="ru-RU" sz="2600" dirty="0"/>
              <a:t>и порядочность.</a:t>
            </a:r>
          </a:p>
        </p:txBody>
      </p:sp>
    </p:spTree>
    <p:extLst>
      <p:ext uri="{BB962C8B-B14F-4D97-AF65-F5344CB8AC3E}">
        <p14:creationId xmlns:p14="http://schemas.microsoft.com/office/powerpoint/2010/main" val="2359930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 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140968"/>
            <a:ext cx="4038600" cy="298519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/>
              <a:t>Доктор Хаус;</a:t>
            </a:r>
          </a:p>
          <a:p>
            <a:pPr marL="514350" indent="-514350">
              <a:buAutoNum type="arabicPeriod"/>
            </a:pPr>
            <a:r>
              <a:rPr lang="ru-RU" dirty="0"/>
              <a:t>Теория лжи;</a:t>
            </a:r>
          </a:p>
          <a:p>
            <a:pPr marL="514350" indent="-514350">
              <a:buAutoNum type="arabicPeriod"/>
            </a:pPr>
            <a:r>
              <a:rPr lang="ru-RU" dirty="0"/>
              <a:t>Интерны;</a:t>
            </a:r>
          </a:p>
          <a:p>
            <a:pPr marL="514350" indent="-514350">
              <a:buAutoNum type="arabicPeriod"/>
            </a:pPr>
            <a:r>
              <a:rPr lang="ru-RU" dirty="0"/>
              <a:t>Остаться в живых;</a:t>
            </a:r>
          </a:p>
          <a:p>
            <a:pPr marL="514350" indent="-514350">
              <a:buAutoNum type="arabicPeriod"/>
            </a:pPr>
            <a:r>
              <a:rPr lang="ru-RU" dirty="0"/>
              <a:t>Воздействие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140968"/>
            <a:ext cx="4038600" cy="298519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6. Шерлок;</a:t>
            </a:r>
          </a:p>
          <a:p>
            <a:pPr marL="0" indent="0">
              <a:buNone/>
            </a:pPr>
            <a:r>
              <a:rPr lang="ru-RU" dirty="0" smtClean="0"/>
              <a:t>7. </a:t>
            </a:r>
            <a:r>
              <a:rPr lang="ru-RU" dirty="0" err="1" smtClean="0"/>
              <a:t>Декстер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8. Тайный круг;</a:t>
            </a:r>
          </a:p>
          <a:p>
            <a:pPr marL="0" indent="0">
              <a:buNone/>
            </a:pPr>
            <a:r>
              <a:rPr lang="ru-RU" dirty="0" smtClean="0"/>
              <a:t>9. Друзья;</a:t>
            </a:r>
          </a:p>
          <a:p>
            <a:pPr marL="0" indent="0">
              <a:buNone/>
            </a:pPr>
            <a:r>
              <a:rPr lang="ru-RU" dirty="0" smtClean="0"/>
              <a:t>10. Хранилище 13.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556792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2800" i="1" dirty="0"/>
              <a:t>Сделайте ролевой анализ коммуникации героев фильмов, где представлены группы</a:t>
            </a:r>
            <a:r>
              <a:rPr lang="ru-RU" sz="2800" i="1" dirty="0" smtClean="0"/>
              <a:t>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59546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 </a:t>
            </a:r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Составьте </a:t>
            </a:r>
            <a:r>
              <a:rPr lang="ru-RU" sz="2800" dirty="0"/>
              <a:t>диаграмму коммуникационных потоков в </a:t>
            </a:r>
            <a:r>
              <a:rPr lang="ru-RU" sz="2800" dirty="0" smtClean="0"/>
              <a:t>студенческой группе</a:t>
            </a:r>
            <a:r>
              <a:rPr lang="ru-RU" sz="2800" dirty="0"/>
              <a:t>, в вузе, в известной Вам организации. Укажите </a:t>
            </a:r>
            <a:r>
              <a:rPr lang="ru-RU" sz="2800" dirty="0" smtClean="0"/>
              <a:t>направление коммуникационных </a:t>
            </a:r>
            <a:r>
              <a:rPr lang="ru-RU" sz="2800" dirty="0"/>
              <a:t>потоков и виды сообщений, которыми обмениваются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err="1"/>
              <a:t>коммуниканты</a:t>
            </a:r>
            <a:r>
              <a:rPr lang="ru-RU" sz="2800" dirty="0"/>
              <a:t>. Каковы, по вашему мнению, выгоды этой </a:t>
            </a:r>
            <a:r>
              <a:rPr lang="ru-RU" sz="2800" dirty="0" smtClean="0"/>
              <a:t>коммуникативной структуры</a:t>
            </a:r>
            <a:r>
              <a:rPr lang="ru-RU" sz="2800" dirty="0"/>
              <a:t>? Какие коммуникационные проблемы вы здесь </a:t>
            </a:r>
            <a:r>
              <a:rPr lang="ru-RU" sz="2800" dirty="0" smtClean="0"/>
              <a:t>себе представляете</a:t>
            </a:r>
            <a:r>
              <a:rPr lang="ru-RU" sz="2800" dirty="0"/>
              <a:t>? Как они могли бы быть разрешены?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866478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 </a:t>
            </a:r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dirty="0"/>
              <a:t>Проанализируйте знаковую функцию одежды на примере </a:t>
            </a:r>
            <a:r>
              <a:rPr lang="ru-RU" sz="2800" dirty="0" smtClean="0"/>
              <a:t>следующих единиц</a:t>
            </a:r>
            <a:r>
              <a:rPr lang="ru-RU" sz="2800" dirty="0"/>
              <a:t>: </a:t>
            </a:r>
            <a:endParaRPr lang="ru-RU" sz="2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1. шорты,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2. мини-юбка</a:t>
            </a:r>
            <a:r>
              <a:rPr lang="ru-RU" sz="2800" dirty="0"/>
              <a:t>, </a:t>
            </a:r>
            <a:endParaRPr lang="ru-RU" sz="2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3. вечернее </a:t>
            </a:r>
            <a:r>
              <a:rPr lang="ru-RU" sz="2800" dirty="0"/>
              <a:t>платье, </a:t>
            </a:r>
            <a:endParaRPr lang="ru-RU" sz="2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4. кроссовки</a:t>
            </a:r>
            <a:r>
              <a:rPr lang="ru-RU" sz="2800" dirty="0"/>
              <a:t>, </a:t>
            </a:r>
            <a:endParaRPr lang="ru-RU" sz="2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5. пиджак</a:t>
            </a:r>
            <a:r>
              <a:rPr lang="ru-RU" sz="2800" dirty="0"/>
              <a:t>, </a:t>
            </a:r>
            <a:endParaRPr lang="ru-RU" sz="2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6. спортивный костюм</a:t>
            </a:r>
            <a:r>
              <a:rPr lang="ru-RU" sz="2800" dirty="0"/>
              <a:t>, </a:t>
            </a:r>
            <a:endParaRPr lang="ru-RU" sz="2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7. галстук</a:t>
            </a:r>
            <a:r>
              <a:rPr lang="ru-RU" sz="2800" dirty="0"/>
              <a:t>, </a:t>
            </a:r>
            <a:endParaRPr lang="ru-RU" sz="2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8. пионерский галстук,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9. </a:t>
            </a:r>
            <a:r>
              <a:rPr lang="ru-RU" sz="2800" dirty="0"/>
              <a:t>ф</a:t>
            </a:r>
            <a:r>
              <a:rPr lang="ru-RU" sz="2800" dirty="0" smtClean="0"/>
              <a:t>орменная одежда.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101526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 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/>
              <a:t>Запишите интервью из радио или телевизионной передачи. </a:t>
            </a:r>
            <a:r>
              <a:rPr lang="ru-RU" sz="2800" dirty="0" smtClean="0"/>
              <a:t>Обратите внимание </a:t>
            </a:r>
            <a:r>
              <a:rPr lang="ru-RU" sz="2800" dirty="0"/>
              <a:t>на тактику дававшего интервью и на то, как интервьюер </a:t>
            </a:r>
            <a:r>
              <a:rPr lang="ru-RU" sz="2800" dirty="0" smtClean="0"/>
              <a:t>пытался получать </a:t>
            </a:r>
            <a:r>
              <a:rPr lang="ru-RU" sz="2800" dirty="0"/>
              <a:t>ответы. Насколько успешно прошло общение с одной и с </a:t>
            </a:r>
            <a:r>
              <a:rPr lang="ru-RU" sz="2800" dirty="0" smtClean="0"/>
              <a:t>другой стороны</a:t>
            </a:r>
            <a:r>
              <a:rPr lang="ru-RU" sz="2800" dirty="0"/>
              <a:t>?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4252695623"/>
      </p:ext>
    </p:extLst>
  </p:cSld>
  <p:clrMapOvr>
    <a:masterClrMapping/>
  </p:clrMapOvr>
</p:sld>
</file>

<file path=ppt/theme/theme1.xml><?xml version="1.0" encoding="utf-8"?>
<a:theme xmlns:a="http://schemas.openxmlformats.org/drawingml/2006/main" name="63_Fruit-lemon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63_Fruit-lemon</Template>
  <TotalTime>105</TotalTime>
  <Words>538</Words>
  <Application>Microsoft Office PowerPoint</Application>
  <PresentationFormat>Экран (4:3)</PresentationFormat>
  <Paragraphs>128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63_Fruit-lemon</vt:lpstr>
      <vt:lpstr>Коммуникативные технологии</vt:lpstr>
      <vt:lpstr>Задание №1</vt:lpstr>
      <vt:lpstr>Задание № 2</vt:lpstr>
      <vt:lpstr>Задание № 3</vt:lpstr>
      <vt:lpstr>Задание № 3</vt:lpstr>
      <vt:lpstr>Задание № 4</vt:lpstr>
      <vt:lpstr>Задание № 5</vt:lpstr>
      <vt:lpstr>Задание № 6</vt:lpstr>
      <vt:lpstr>Задание № 7</vt:lpstr>
      <vt:lpstr>Задание № 8  Проведите коммуникационный анализ  рекламной кампании:</vt:lpstr>
      <vt:lpstr>Задание № 9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Гриненко</dc:creator>
  <cp:lastModifiedBy>Гриненко</cp:lastModifiedBy>
  <cp:revision>13</cp:revision>
  <dcterms:created xsi:type="dcterms:W3CDTF">2012-01-14T06:59:40Z</dcterms:created>
  <dcterms:modified xsi:type="dcterms:W3CDTF">2012-02-05T07:49:21Z</dcterms:modified>
</cp:coreProperties>
</file>